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4" r:id="rId1"/>
  </p:sldMasterIdLst>
  <p:notesMasterIdLst>
    <p:notesMasterId r:id="rId10"/>
  </p:notesMasterIdLst>
  <p:handoutMasterIdLst>
    <p:handoutMasterId r:id="rId11"/>
  </p:handoutMasterIdLst>
  <p:sldIdLst>
    <p:sldId id="275" r:id="rId2"/>
    <p:sldId id="257" r:id="rId3"/>
    <p:sldId id="258" r:id="rId4"/>
    <p:sldId id="259" r:id="rId5"/>
    <p:sldId id="260" r:id="rId6"/>
    <p:sldId id="261" r:id="rId7"/>
    <p:sldId id="262" r:id="rId8"/>
    <p:sldId id="308" r:id="rId9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61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34"/>
    <p:restoredTop sz="93671"/>
  </p:normalViewPr>
  <p:slideViewPr>
    <p:cSldViewPr snapToGrid="0" snapToObjects="1">
      <p:cViewPr varScale="1">
        <p:scale>
          <a:sx n="136" d="100"/>
          <a:sy n="136" d="100"/>
        </p:scale>
        <p:origin x="264" y="24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7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D41EB-D3D3-6044-A7B2-6CD4A3F63263}" type="datetimeFigureOut">
              <a:rPr lang="en-US" smtClean="0">
                <a:latin typeface="IBM Plex Sans" charset="0"/>
                <a:ea typeface="IBM Plex Sans" charset="0"/>
                <a:cs typeface="IBM Plex Sans" charset="0"/>
              </a:rPr>
              <a:t>1/22/20</a:t>
            </a:fld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B4878-71CB-8F40-B9DD-F26F1F6CA014}" type="slidenum">
              <a:rPr lang="en-US" smtClean="0">
                <a:latin typeface="IBM Plex Sans" charset="0"/>
                <a:ea typeface="IBM Plex Sans" charset="0"/>
                <a:cs typeface="IBM Plex Sans" charset="0"/>
              </a:rPr>
              <a:t>‹#›</a:t>
            </a:fld>
            <a:endParaRPr lang="en-US"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D96A0541-C2EF-9848-827E-46BECFB549F3}" type="datetimeFigureOut">
              <a:rPr lang="en-US" smtClean="0"/>
              <a:pPr/>
              <a:t>1/22/20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Introductory information, maybe a couple of jokes</a:t>
            </a:r>
          </a:p>
          <a:p>
            <a:endParaRPr lang="en-US" dirty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Let's start...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79232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746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92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5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60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4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904585F5-747A-4A47-B508-E3E586790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9AA41F-89C2-4547-BD0A-60A5EA8FE2BD}"/>
              </a:ext>
            </a:extLst>
          </p:cNvPr>
          <p:cNvSpPr txBox="1"/>
          <p:nvPr userDrawn="1"/>
        </p:nvSpPr>
        <p:spPr>
          <a:xfrm>
            <a:off x="7795554" y="4717354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en-US" sz="1400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212046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5B2B68FD-71E3-7245-8379-457DC1B43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5350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7C478BF5-4C24-4940-9A93-C467F558E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230125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E7D449E9-9577-7D4A-82BB-35100A20A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88799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58D0DF3D-6B3E-9544-87BC-E2E497E46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87397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164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0D715-0915-1245-8244-8B0FBCFAF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52878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27F093D6-4E98-3943-A974-E9AFBB586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556030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45FAA6A5-F7FD-2D45-989C-688113A3B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125712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CAB9148E-49EF-4543-B2A3-FAD5FCB04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880521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CA89A2EC-0CCE-5C4B-B813-BF79CE463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7290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CE60152B-E128-E740-BE44-471D6AB25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2873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AA6A9120-C4F7-8E49-A957-A113E2C51C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65361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1"/>
          </a:solidFill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9331CEAE-C0B4-6940-94B0-1B09C5E63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629819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tx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29CCCA-6B58-9843-A4EE-5AC584CB0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45410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2581275"/>
            <a:ext cx="2286000" cy="2562225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569464" cy="257175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D7823032-19A8-934E-B21A-3BF20CCC1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98328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6BA5FF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0B792C55-ED67-5B45-A767-558085DC1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18556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DA0892D0-0BC1-5A42-836A-1869A3CC2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74951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211E8E-30E9-974E-9F0B-05CA980A5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5049240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FDC4AC42-C06D-F845-A30C-723852D0D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056531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541B2BE3-0A4B-3142-86CB-19910E158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026953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45706698-219E-D244-8C6F-05CFDCCF2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062750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97A8858E-8989-9448-9E09-215BC0A78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9416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87AA02-CA94-E844-9E15-6CFFB601B8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6020237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8566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323392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D610CCB-A287-4F4E-95D8-F394662A7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685180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6156D4E6-C6DF-9948-B012-8F2F945EBF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5598BE-6640-C84A-9C24-C33721BC8E55}"/>
              </a:ext>
            </a:extLst>
          </p:cNvPr>
          <p:cNvSpPr txBox="1"/>
          <p:nvPr userDrawn="1"/>
        </p:nvSpPr>
        <p:spPr>
          <a:xfrm>
            <a:off x="3080657" y="2279362"/>
            <a:ext cx="2982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en-US" sz="3200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1577396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893EC8FD-DABC-9248-9B17-800B4822C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Title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  <a:latin typeface="IBM Plex Sans"/>
              </a:rPr>
              <a:t>—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  <a:latin typeface="IBM Plex Sans"/>
              </a:rPr>
              <a:t>Name Surname</a:t>
            </a:r>
            <a:br>
              <a:rPr lang="en-US" dirty="0"/>
            </a:br>
            <a:r>
              <a:rPr lang="en-US" sz="1600" dirty="0">
                <a:solidFill>
                  <a:srgbClr val="FFFFFF"/>
                </a:solidFill>
                <a:latin typeface="IBM Plex Sans"/>
              </a:rPr>
              <a:t>Position</a:t>
            </a:r>
            <a:endParaRPr lang="en-US" sz="1600" dirty="0">
              <a:latin typeface="IBM Plex Sans"/>
            </a:endParaRPr>
          </a:p>
        </p:txBody>
      </p:sp>
      <p:sp>
        <p:nvSpPr>
          <p:cNvPr id="8" name="White rectangle">
            <a:extLst>
              <a:ext uri="{FF2B5EF4-FFF2-40B4-BE49-F238E27FC236}">
                <a16:creationId xmlns:a16="http://schemas.microsoft.com/office/drawing/2014/main" id="{70611669-DEEB-964C-A0AA-478D5799E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56AB6-81DB-7D41-B72C-DA15591D57FB}"/>
              </a:ext>
            </a:extLst>
          </p:cNvPr>
          <p:cNvSpPr txBox="1"/>
          <p:nvPr userDrawn="1"/>
        </p:nvSpPr>
        <p:spPr>
          <a:xfrm>
            <a:off x="7165182" y="4636294"/>
            <a:ext cx="190023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IBM Plex Sans"/>
                <a:ea typeface="IBM Plex Sans" charset="0"/>
                <a:cs typeface="IBM Plex Sans" charset="0"/>
              </a:rPr>
              <a:t>IBM</a:t>
            </a:r>
            <a:r>
              <a:rPr lang="en-US" sz="2000" b="1" dirty="0">
                <a:latin typeface="IBM Plex Sans"/>
                <a:ea typeface="IBM Plex Sans" charset="0"/>
                <a:cs typeface="IBM Plex Sans" charset="0"/>
              </a:rPr>
              <a:t> Research</a:t>
            </a:r>
          </a:p>
        </p:txBody>
      </p:sp>
      <p:sp>
        <p:nvSpPr>
          <p:cNvPr id="10" name="Footer Placeholder">
            <a:extLst>
              <a:ext uri="{FF2B5EF4-FFF2-40B4-BE49-F238E27FC236}">
                <a16:creationId xmlns:a16="http://schemas.microsoft.com/office/drawing/2014/main" id="{DF473296-6C1B-7A4B-AF51-0F5B5B19AD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/>
          <a:lstStyle>
            <a:lvl1pPr algn="l">
              <a:defRPr sz="60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Interpretability for deep learning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1294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bm sign-off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844DCB95-6162-424F-93DD-C85E8572E6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86602" y="4787900"/>
            <a:ext cx="1828732" cy="166687"/>
          </a:xfrm>
          <a:prstGeom prst="rect">
            <a:avLst/>
          </a:prstGeom>
        </p:spPr>
        <p:txBody>
          <a:bodyPr/>
          <a:lstStyle>
            <a:lvl1pPr>
              <a:defRPr sz="60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7FE7CF66-7924-CB4D-AC5B-D2EA994622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/>
          <a:lstStyle>
            <a:lvl1pPr algn="l">
              <a:defRPr sz="60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Interpretability for deep learning / © 2019 IBM Corporation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8DB10A-5339-7A46-BB18-6CE5D8021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3F812C98-EA0E-894F-A98D-936724BB3F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1646" y="261938"/>
            <a:ext cx="4103688" cy="4525962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 sz="1400">
                <a:solidFill>
                  <a:schemeClr val="bg1"/>
                </a:solidFill>
                <a:latin typeface="IBM Plex Sans" panose="020B0503050203000203" pitchFamily="34" charset="77"/>
              </a:defRPr>
            </a:lvl2pPr>
            <a:lvl3pPr>
              <a:defRPr sz="1400">
                <a:solidFill>
                  <a:schemeClr val="bg1"/>
                </a:solidFill>
                <a:latin typeface="IBM Plex Sans" panose="020B0503050203000203" pitchFamily="34" charset="77"/>
              </a:defRPr>
            </a:lvl3pPr>
            <a:lvl4pPr>
              <a:defRPr sz="1400">
                <a:solidFill>
                  <a:schemeClr val="bg1"/>
                </a:solidFill>
                <a:latin typeface="IBM Plex Sans" panose="020B0503050203000203" pitchFamily="34" charset="77"/>
              </a:defRPr>
            </a:lvl4pPr>
            <a:lvl5pPr>
              <a:defRPr sz="1400">
                <a:solidFill>
                  <a:schemeClr val="bg1"/>
                </a:solidFill>
                <a:latin typeface="IBM Plex Sans" panose="020B0503050203000203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8774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FF86E19-A40D-9348-A2D7-B5B54767E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6575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BDA7D983-FE21-0245-8E0B-01E5B5C09A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76812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305DA99-CA14-2B40-9A71-524A2843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201123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5562534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570AC8E9-1968-8641-8D9D-4438A909C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67763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DF8A803-B8E8-AB45-BBBD-9DFBA5760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84599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2B9E3E7D-318C-0F47-A2AD-1FD6ED56CA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44371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PaccMann 2019 / © 2019 IBM Corporation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7666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959" r:id="rId19"/>
    <p:sldLayoutId id="2147483845" r:id="rId20"/>
    <p:sldLayoutId id="2147483846" r:id="rId21"/>
    <p:sldLayoutId id="2147483847" r:id="rId22"/>
    <p:sldLayoutId id="2147483848" r:id="rId23"/>
    <p:sldLayoutId id="2147483849" r:id="rId24"/>
    <p:sldLayoutId id="2147483850" r:id="rId25"/>
    <p:sldLayoutId id="2147483851" r:id="rId26"/>
    <p:sldLayoutId id="2147483852" r:id="rId27"/>
    <p:sldLayoutId id="2147483853" r:id="rId28"/>
    <p:sldLayoutId id="2147483854" r:id="rId29"/>
    <p:sldLayoutId id="2147483855" r:id="rId30"/>
    <p:sldLayoutId id="2147483856" r:id="rId31"/>
    <p:sldLayoutId id="2147483857" r:id="rId32"/>
    <p:sldLayoutId id="2147483960" r:id="rId33"/>
    <p:sldLayoutId id="2147483961" r:id="rId34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IBM Plex Sans" charset="0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pubs.acs.org/doi/10.1021/acs.molpharmaceut.9b00520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pubs.acs.org/doi/10.1021/acs.molpharmaceut.9b00520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pubs.acs.org/doi/10.1021/acs.molpharmaceut.9b00520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pubs.acs.org/doi/10.1021/acs.molpharmaceut.9b0052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pubs.acs.org/doi/10.1021/acs.molpharmaceut.9b00520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bm.biz/paccmann-aas" TargetMode="External"/><Relationship Id="rId7" Type="http://schemas.openxmlformats.org/officeDocument/2006/relationships/hyperlink" Target="https://pubs.acs.org/doi/10.1021/acs.molpharmaceut.9b0052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.png"/><Relationship Id="rId5" Type="http://schemas.openxmlformats.org/officeDocument/2006/relationships/hyperlink" Target="https://ibm.biz/paccmann-data" TargetMode="External"/><Relationship Id="rId4" Type="http://schemas.openxmlformats.org/officeDocument/2006/relationships/hyperlink" Target="https://github.com/PaccMann/paccmann_predictor_t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">
            <a:extLst>
              <a:ext uri="{FF2B5EF4-FFF2-40B4-BE49-F238E27FC236}">
                <a16:creationId xmlns:a16="http://schemas.microsoft.com/office/drawing/2014/main" id="{B1264A94-07D8-D54D-BA60-8324EFBCB8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Interpretability for deep learning / © 2020 IBM Corporation</a:t>
            </a:r>
          </a:p>
        </p:txBody>
      </p:sp>
      <p:sp>
        <p:nvSpPr>
          <p:cNvPr id="5" name="White rectangle">
            <a:extLst>
              <a:ext uri="{FF2B5EF4-FFF2-40B4-BE49-F238E27FC236}">
                <a16:creationId xmlns:a16="http://schemas.microsoft.com/office/drawing/2014/main" id="{7C9E166F-8756-F54A-BD21-B37444F5B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267698-576B-FD4E-BF84-C2A02E3417CB}"/>
              </a:ext>
            </a:extLst>
          </p:cNvPr>
          <p:cNvSpPr txBox="1"/>
          <p:nvPr/>
        </p:nvSpPr>
        <p:spPr>
          <a:xfrm>
            <a:off x="7165182" y="4636294"/>
            <a:ext cx="190023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IBM Plex Sans"/>
                <a:ea typeface="IBM Plex Sans" charset="0"/>
                <a:cs typeface="IBM Plex Sans" charset="0"/>
              </a:rPr>
              <a:t>IBM</a:t>
            </a:r>
            <a:r>
              <a:rPr lang="en-US" sz="2000" b="1" dirty="0">
                <a:latin typeface="IBM Plex Sans"/>
                <a:ea typeface="IBM Plex Sans" charset="0"/>
                <a:cs typeface="IBM Plex Sans" charset="0"/>
              </a:rPr>
              <a:t> Research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73FC05-D0BB-4141-AE82-926F808D3B8B}"/>
              </a:ext>
            </a:extLst>
          </p:cNvPr>
          <p:cNvSpPr txBox="1">
            <a:spLocks/>
          </p:cNvSpPr>
          <p:nvPr/>
        </p:nvSpPr>
        <p:spPr>
          <a:xfrm>
            <a:off x="210312" y="201168"/>
            <a:ext cx="4554194" cy="142256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5pPr>
            <a:lvl6pPr marL="36256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6pPr>
            <a:lvl7pPr marL="72513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087693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45025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defTabSz="914400"/>
            <a:r>
              <a:rPr lang="en-US" kern="0"/>
              <a:t>PaccMann: explainable multimodal drug sensitivity prediction </a:t>
            </a:r>
            <a:endParaRPr lang="en-US" kern="0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1B890FD-BEE9-D44F-879A-5702C688F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832" y="1742388"/>
            <a:ext cx="17907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77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Drug sensitivity prediction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A38358D0-A30B-0148-8B9C-75FE408C9DCD}"/>
              </a:ext>
            </a:extLst>
          </p:cNvPr>
          <p:cNvSpPr/>
          <p:nvPr/>
        </p:nvSpPr>
        <p:spPr bwMode="auto">
          <a:xfrm>
            <a:off x="3909467" y="2037783"/>
            <a:ext cx="1325066" cy="910662"/>
          </a:xfrm>
          <a:prstGeom prst="rightArrow">
            <a:avLst/>
          </a:prstGeom>
          <a:solidFill>
            <a:schemeClr val="tx2">
              <a:lumMod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191919"/>
              </a:solidFill>
              <a:effectLst/>
              <a:latin typeface="HelvNeue Light for IBM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6F740E-9A29-DE45-B0E1-EF9DCFC76C79}"/>
              </a:ext>
            </a:extLst>
          </p:cNvPr>
          <p:cNvGrpSpPr/>
          <p:nvPr/>
        </p:nvGrpSpPr>
        <p:grpSpPr>
          <a:xfrm>
            <a:off x="4883853" y="1959085"/>
            <a:ext cx="4320809" cy="947821"/>
            <a:chOff x="5051252" y="1940035"/>
            <a:chExt cx="4320809" cy="94782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3F05534-E5D9-EC47-99F8-5BB44D9356F1}"/>
                </a:ext>
              </a:extLst>
            </p:cNvPr>
            <p:cNvGrpSpPr/>
            <p:nvPr/>
          </p:nvGrpSpPr>
          <p:grpSpPr>
            <a:xfrm>
              <a:off x="6091433" y="2213871"/>
              <a:ext cx="2240446" cy="673985"/>
              <a:chOff x="6091433" y="2213871"/>
              <a:chExt cx="2240446" cy="67398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45723A2-E2B8-964C-9159-B8E6E7711C21}"/>
                  </a:ext>
                </a:extLst>
              </p:cNvPr>
              <p:cNvGrpSpPr/>
              <p:nvPr/>
            </p:nvGrpSpPr>
            <p:grpSpPr>
              <a:xfrm>
                <a:off x="6091433" y="2213871"/>
                <a:ext cx="2240446" cy="372086"/>
                <a:chOff x="6190520" y="2064086"/>
                <a:chExt cx="2419893" cy="524128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1CAA236-BBFA-2A48-925F-6ACFE7D51744}"/>
                    </a:ext>
                  </a:extLst>
                </p:cNvPr>
                <p:cNvSpPr/>
                <p:nvPr/>
              </p:nvSpPr>
              <p:spPr bwMode="auto">
                <a:xfrm>
                  <a:off x="6190520" y="2064086"/>
                  <a:ext cx="484909" cy="524128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3A04AD1-2B70-6445-AE76-2022FF1C7904}"/>
                    </a:ext>
                  </a:extLst>
                </p:cNvPr>
                <p:cNvSpPr/>
                <p:nvPr/>
              </p:nvSpPr>
              <p:spPr bwMode="auto">
                <a:xfrm>
                  <a:off x="6676979" y="2064086"/>
                  <a:ext cx="484909" cy="524128"/>
                </a:xfrm>
                <a:prstGeom prst="rect">
                  <a:avLst/>
                </a:prstGeom>
                <a:solidFill>
                  <a:srgbClr val="92D050"/>
                </a:solidFill>
                <a:ln w="1905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0DE29DB-8D06-974D-B24D-D992016FC453}"/>
                    </a:ext>
                  </a:extLst>
                </p:cNvPr>
                <p:cNvSpPr/>
                <p:nvPr/>
              </p:nvSpPr>
              <p:spPr bwMode="auto">
                <a:xfrm>
                  <a:off x="7158787" y="2064086"/>
                  <a:ext cx="484909" cy="524128"/>
                </a:xfrm>
                <a:prstGeom prst="rect">
                  <a:avLst/>
                </a:prstGeom>
                <a:solidFill>
                  <a:srgbClr val="FFFF00"/>
                </a:solidFill>
                <a:ln w="1905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5E72588-ADC2-B542-9775-510CAC49DE7D}"/>
                    </a:ext>
                  </a:extLst>
                </p:cNvPr>
                <p:cNvSpPr/>
                <p:nvPr/>
              </p:nvSpPr>
              <p:spPr bwMode="auto">
                <a:xfrm>
                  <a:off x="7643696" y="2064086"/>
                  <a:ext cx="484909" cy="524128"/>
                </a:xfrm>
                <a:prstGeom prst="rect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A1C77661-387D-F444-AC29-C609614282B9}"/>
                    </a:ext>
                  </a:extLst>
                </p:cNvPr>
                <p:cNvSpPr/>
                <p:nvPr/>
              </p:nvSpPr>
              <p:spPr bwMode="auto">
                <a:xfrm>
                  <a:off x="8125504" y="2064086"/>
                  <a:ext cx="484909" cy="524128"/>
                </a:xfrm>
                <a:prstGeom prst="rect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</p:grpSp>
          <p:sp>
            <p:nvSpPr>
              <p:cNvPr id="10" name="Triangle 9">
                <a:extLst>
                  <a:ext uri="{FF2B5EF4-FFF2-40B4-BE49-F238E27FC236}">
                    <a16:creationId xmlns:a16="http://schemas.microsoft.com/office/drawing/2014/main" id="{61373C97-5311-964E-B115-C58FEADE2C8D}"/>
                  </a:ext>
                </a:extLst>
              </p:cNvPr>
              <p:cNvSpPr/>
              <p:nvPr/>
            </p:nvSpPr>
            <p:spPr bwMode="auto">
              <a:xfrm>
                <a:off x="7456772" y="2602050"/>
                <a:ext cx="396000" cy="285806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9050">
                <a:noFill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000" b="0" i="0" u="none" strike="noStrike" cap="none" normalizeH="0" baseline="0" dirty="0">
                  <a:ln>
                    <a:noFill/>
                  </a:ln>
                  <a:solidFill>
                    <a:srgbClr val="191919"/>
                  </a:solidFill>
                  <a:effectLst/>
                  <a:latin typeface="HelvNeue Light for IBM" pitchFamily="34" charset="0"/>
                </a:endParaRP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084E7C6-237B-3D45-96F3-E7935D262E2C}"/>
                </a:ext>
              </a:extLst>
            </p:cNvPr>
            <p:cNvSpPr/>
            <p:nvPr/>
          </p:nvSpPr>
          <p:spPr>
            <a:xfrm>
              <a:off x="5051252" y="1940035"/>
              <a:ext cx="432080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IC50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B8408E0-2E2E-9F4A-A282-422AEED17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278" y="677155"/>
            <a:ext cx="1826495" cy="165571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FF42BE3-23A3-9640-B9D9-937B06359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05" y="924524"/>
            <a:ext cx="1194575" cy="11945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94E8853-C450-2D4C-BDDD-9D09D15C7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84" y="2352195"/>
            <a:ext cx="2067155" cy="11945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FC265B8-61F7-BF48-8614-53D0216DF7B1}"/>
              </a:ext>
            </a:extLst>
          </p:cNvPr>
          <p:cNvSpPr txBox="1"/>
          <p:nvPr/>
        </p:nvSpPr>
        <p:spPr>
          <a:xfrm>
            <a:off x="238562" y="3747916"/>
            <a:ext cx="35429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Complex combination of multiple factors: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Compound’s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Biomolecular landscape of the cell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Protein-protein interaction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335194-DBC9-4647-94C0-0D835AA20B8D}"/>
              </a:ext>
            </a:extLst>
          </p:cNvPr>
          <p:cNvSpPr txBox="1"/>
          <p:nvPr/>
        </p:nvSpPr>
        <p:spPr>
          <a:xfrm>
            <a:off x="4620984" y="3963359"/>
            <a:ext cx="43348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Need for explainable methodologies to understand</a:t>
            </a:r>
          </a:p>
          <a:p>
            <a:r>
              <a:rPr lang="en-US" sz="1400" dirty="0">
                <a:solidFill>
                  <a:schemeClr val="bg1"/>
                </a:solidFill>
                <a:ea typeface="IBM Plex Sans" charset="0"/>
                <a:cs typeface="IBM Plex Sans" charset="0"/>
              </a:rPr>
              <a:t>the prediction on both omic and chemical level</a:t>
            </a:r>
          </a:p>
        </p:txBody>
      </p:sp>
      <p:sp>
        <p:nvSpPr>
          <p:cNvPr id="26" name="Footer Placeholder">
            <a:extLst>
              <a:ext uri="{FF2B5EF4-FFF2-40B4-BE49-F238E27FC236}">
                <a16:creationId xmlns:a16="http://schemas.microsoft.com/office/drawing/2014/main" id="{46A631A7-FE22-E643-83D7-A40D86B865B8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AF7E34B-8C17-664E-8F6D-D00C5E0E49A5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5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5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756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8"/>
            <a:ext cx="4427855" cy="804672"/>
          </a:xfrm>
        </p:spPr>
        <p:txBody>
          <a:bodyPr/>
          <a:lstStyle/>
          <a:p>
            <a:r>
              <a:rPr lang="en-US" dirty="0"/>
              <a:t>PaccMann - model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AF3162C-65C2-CC4A-92B0-826BD4112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66" y="780463"/>
            <a:ext cx="4427855" cy="2868228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E4E1E1E6-46D6-BA47-BBC4-8EAD61190FE3}"/>
              </a:ext>
            </a:extLst>
          </p:cNvPr>
          <p:cNvGrpSpPr>
            <a:grpSpLocks noChangeAspect="1"/>
          </p:cNvGrpSpPr>
          <p:nvPr/>
        </p:nvGrpSpPr>
        <p:grpSpPr>
          <a:xfrm>
            <a:off x="5079209" y="239332"/>
            <a:ext cx="3720578" cy="4440592"/>
            <a:chOff x="4944812" y="265626"/>
            <a:chExt cx="3970520" cy="473890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28C700A-9C48-034B-A10A-3C81120C6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44812" y="265626"/>
              <a:ext cx="3970520" cy="4612248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B6137B14-9009-C34A-8972-0377E37CD50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78010" y="4564540"/>
              <a:ext cx="1136940" cy="439990"/>
              <a:chOff x="6148825" y="4651509"/>
              <a:chExt cx="1203762" cy="465850"/>
            </a:xfrm>
          </p:grpSpPr>
          <p:sp>
            <p:nvSpPr>
              <p:cNvPr id="47" name="Rounded Rectangle 46">
                <a:extLst>
                  <a:ext uri="{FF2B5EF4-FFF2-40B4-BE49-F238E27FC236}">
                    <a16:creationId xmlns:a16="http://schemas.microsoft.com/office/drawing/2014/main" id="{434B27EC-B51B-B343-B815-2D8850E3530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148825" y="4651509"/>
                <a:ext cx="1203762" cy="465850"/>
              </a:xfrm>
              <a:prstGeom prst="roundRect">
                <a:avLst/>
              </a:prstGeom>
              <a:solidFill>
                <a:srgbClr val="161616"/>
              </a:solidFill>
              <a:ln w="19050">
                <a:noFill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000" b="0" i="0" u="none" strike="noStrike" cap="none" normalizeH="0" baseline="0" dirty="0">
                  <a:ln>
                    <a:noFill/>
                  </a:ln>
                  <a:solidFill>
                    <a:srgbClr val="191919"/>
                  </a:solidFill>
                  <a:effectLst/>
                  <a:latin typeface="HelvNeue Light for IBM" pitchFamily="34" charset="0"/>
                </a:endParaRPr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FE8E3C3E-CC52-E640-80A9-307FBE1ACAF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254465" y="4787900"/>
                <a:ext cx="992482" cy="298564"/>
                <a:chOff x="6091433" y="2213871"/>
                <a:chExt cx="2240446" cy="673985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4EE095A5-E9CC-7E41-8132-7FE1378D18D4}"/>
                    </a:ext>
                  </a:extLst>
                </p:cNvPr>
                <p:cNvGrpSpPr/>
                <p:nvPr/>
              </p:nvGrpSpPr>
              <p:grpSpPr>
                <a:xfrm>
                  <a:off x="6091433" y="2213871"/>
                  <a:ext cx="2240446" cy="372086"/>
                  <a:chOff x="6190520" y="2064086"/>
                  <a:chExt cx="2419893" cy="524128"/>
                </a:xfrm>
              </p:grpSpPr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07E901FE-B43E-AB48-B46C-1B79D9B2C4B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190520" y="2064086"/>
                    <a:ext cx="484909" cy="524128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vert="horz" wrap="square" lIns="36000" tIns="36000" rIns="36000" bIns="3600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0" i="0" u="none" strike="noStrike" cap="none" normalizeH="0" baseline="0" dirty="0">
                      <a:ln>
                        <a:noFill/>
                      </a:ln>
                      <a:solidFill>
                        <a:srgbClr val="191919"/>
                      </a:solidFill>
                      <a:effectLst/>
                      <a:latin typeface="HelvNeue Light for IBM" pitchFamily="34" charset="0"/>
                    </a:endParaRPr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CF3508D2-621F-2441-B0E1-56A2052D0B9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676979" y="2064086"/>
                    <a:ext cx="484909" cy="52412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vert="horz" wrap="square" lIns="36000" tIns="36000" rIns="36000" bIns="3600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0" i="0" u="none" strike="noStrike" cap="none" normalizeH="0" baseline="0" dirty="0">
                      <a:ln>
                        <a:noFill/>
                      </a:ln>
                      <a:solidFill>
                        <a:srgbClr val="191919"/>
                      </a:solidFill>
                      <a:effectLst/>
                      <a:latin typeface="HelvNeue Light for IBM" pitchFamily="34" charset="0"/>
                    </a:endParaRPr>
                  </a:p>
                </p:txBody>
              </p:sp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031A11C8-8441-B749-8CCB-9DC60F90132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158787" y="2064086"/>
                    <a:ext cx="484909" cy="524128"/>
                  </a:xfrm>
                  <a:prstGeom prst="rect">
                    <a:avLst/>
                  </a:prstGeom>
                  <a:solidFill>
                    <a:srgbClr val="FFFF00"/>
                  </a:solidFill>
                  <a:ln w="1905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vert="horz" wrap="square" lIns="36000" tIns="36000" rIns="36000" bIns="3600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0" i="0" u="none" strike="noStrike" cap="none" normalizeH="0" baseline="0" dirty="0">
                      <a:ln>
                        <a:noFill/>
                      </a:ln>
                      <a:solidFill>
                        <a:srgbClr val="191919"/>
                      </a:solidFill>
                      <a:effectLst/>
                      <a:latin typeface="HelvNeue Light for IBM" pitchFamily="34" charset="0"/>
                    </a:endParaRPr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1F3969E3-5062-3D47-BCC0-AECBB198BE8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643696" y="2064086"/>
                    <a:ext cx="484909" cy="524128"/>
                  </a:xfrm>
                  <a:prstGeom prst="rect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vert="horz" wrap="square" lIns="36000" tIns="36000" rIns="36000" bIns="3600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0" i="0" u="none" strike="noStrike" cap="none" normalizeH="0" baseline="0" dirty="0">
                      <a:ln>
                        <a:noFill/>
                      </a:ln>
                      <a:solidFill>
                        <a:srgbClr val="191919"/>
                      </a:solidFill>
                      <a:effectLst/>
                      <a:latin typeface="HelvNeue Light for IBM" pitchFamily="34" charset="0"/>
                    </a:endParaRP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2A6A7694-B990-1945-80CE-99E0F7956E0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125504" y="2064086"/>
                    <a:ext cx="484909" cy="524128"/>
                  </a:xfrm>
                  <a:prstGeom prst="rect">
                    <a:avLst/>
                  </a:prstGeom>
                  <a:solidFill>
                    <a:srgbClr val="FF0000"/>
                  </a:solidFill>
                  <a:ln w="19050">
                    <a:solidFill>
                      <a:schemeClr val="tx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vert="horz" wrap="square" lIns="36000" tIns="36000" rIns="36000" bIns="3600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0" i="0" u="none" strike="noStrike" cap="none" normalizeH="0" baseline="0" dirty="0">
                      <a:ln>
                        <a:noFill/>
                      </a:ln>
                      <a:solidFill>
                        <a:srgbClr val="191919"/>
                      </a:solidFill>
                      <a:effectLst/>
                      <a:latin typeface="HelvNeue Light for IBM" pitchFamily="34" charset="0"/>
                    </a:endParaRPr>
                  </a:p>
                </p:txBody>
              </p:sp>
            </p:grpSp>
            <p:sp>
              <p:nvSpPr>
                <p:cNvPr id="41" name="Triangle 40">
                  <a:extLst>
                    <a:ext uri="{FF2B5EF4-FFF2-40B4-BE49-F238E27FC236}">
                      <a16:creationId xmlns:a16="http://schemas.microsoft.com/office/drawing/2014/main" id="{A806E3F6-9337-144E-BBD1-2AEBFFA4D877}"/>
                    </a:ext>
                  </a:extLst>
                </p:cNvPr>
                <p:cNvSpPr/>
                <p:nvPr/>
              </p:nvSpPr>
              <p:spPr bwMode="auto">
                <a:xfrm>
                  <a:off x="7456772" y="2602050"/>
                  <a:ext cx="396000" cy="285806"/>
                </a:xfrm>
                <a:prstGeom prst="triangl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9050"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36000" tIns="36000" rIns="36000" bIns="3600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0" i="0" u="none" strike="noStrike" cap="none" normalizeH="0" baseline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latin typeface="HelvNeue Light for IBM" pitchFamily="34" charset="0"/>
                  </a:endParaRPr>
                </a:p>
              </p:txBody>
            </p:sp>
          </p:grpSp>
        </p:grp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99AC9AA7-3862-5C4B-BA3D-CB094C096CB1}"/>
              </a:ext>
            </a:extLst>
          </p:cNvPr>
          <p:cNvSpPr/>
          <p:nvPr/>
        </p:nvSpPr>
        <p:spPr>
          <a:xfrm>
            <a:off x="479857" y="3848963"/>
            <a:ext cx="43208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 contextual attention mechanism lets the network focus on relevant genes and molecules’ substructures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BDE09D-4633-4149-8321-071080A15FBD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5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5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  <p:sp>
        <p:nvSpPr>
          <p:cNvPr id="21" name="Footer Placeholder">
            <a:extLst>
              <a:ext uri="{FF2B5EF4-FFF2-40B4-BE49-F238E27FC236}">
                <a16:creationId xmlns:a16="http://schemas.microsoft.com/office/drawing/2014/main" id="{7EEB859E-9F89-CF4E-A638-0A01EC284496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269206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PaccMann - benchmarking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EC67F6-04B7-1747-BFAB-3EA7821384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60226" y="-39965"/>
            <a:ext cx="4430615" cy="434096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4399464-DE82-354D-A560-4304CEFE3152}"/>
              </a:ext>
            </a:extLst>
          </p:cNvPr>
          <p:cNvSpPr/>
          <p:nvPr/>
        </p:nvSpPr>
        <p:spPr>
          <a:xfrm>
            <a:off x="278813" y="1005840"/>
            <a:ext cx="40052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PaccMann outperforms state-of-the-art methods that exploit hand engineered features as well as different deep learning architectures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C5C944C8-0D67-1E4B-8E9F-D2DBAD71477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46552473"/>
                  </p:ext>
                </p:extLst>
              </p:nvPr>
            </p:nvGraphicFramePr>
            <p:xfrm>
              <a:off x="219456" y="2065476"/>
              <a:ext cx="4411400" cy="2401452"/>
            </p:xfrm>
            <a:graphic>
              <a:graphicData uri="http://schemas.openxmlformats.org/drawingml/2006/table">
                <a:tbl>
                  <a:tblPr bandRow="1">
                    <a:tableStyleId>{AF606853-7671-496A-8E4F-DF71F8EC918B}</a:tableStyleId>
                  </a:tblPr>
                  <a:tblGrid>
                    <a:gridCol w="2094085">
                      <a:extLst>
                        <a:ext uri="{9D8B030D-6E8A-4147-A177-3AD203B41FA5}">
                          <a16:colId xmlns:a16="http://schemas.microsoft.com/office/drawing/2014/main" val="4244093406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671223506"/>
                        </a:ext>
                      </a:extLst>
                    </a:gridCol>
                    <a:gridCol w="1402915">
                      <a:extLst>
                        <a:ext uri="{9D8B030D-6E8A-4147-A177-3AD203B41FA5}">
                          <a16:colId xmlns:a16="http://schemas.microsoft.com/office/drawing/2014/main" val="3582644331"/>
                        </a:ext>
                      </a:extLst>
                    </a:gridCol>
                  </a:tblGrid>
                  <a:tr h="3009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Encoder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+mj-lt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Drug structure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+mj-lt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Standardized RMSE</a:t>
                          </a:r>
                        </a:p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Median </a:t>
                          </a:r>
                          <a14:m>
                            <m:oMath xmlns:m="http://schemas.openxmlformats.org/officeDocument/2006/math">
                              <m:r>
                                <a:rPr lang="en-US" sz="800" b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 IQR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+mj-lt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7008592"/>
                      </a:ext>
                    </a:extLst>
                  </a:tr>
                  <a:tr h="216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Deep baseline (DNN)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Fingerprints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0.122 </a:t>
                          </a:r>
                          <a14:m>
                            <m:oMath xmlns:m="http://schemas.openxmlformats.org/officeDocument/2006/math">
                              <m:r>
                                <a:rPr lang="en-US" sz="80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 0.010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2359662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Bidirectional recurrent (bRNN)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0.119 </a:t>
                          </a:r>
                          <a14:m>
                            <m:oMath xmlns:m="http://schemas.openxmlformats.org/officeDocument/2006/math">
                              <m:r>
                                <a:rPr lang="en-US" sz="80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 0.011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2875125"/>
                      </a:ext>
                    </a:extLst>
                  </a:tr>
                  <a:tr h="3009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Stacked convolutional</a:t>
                          </a:r>
                        </a:p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(SCNN)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0.130</a:t>
                          </a:r>
                          <a:r>
                            <a:rPr lang="en-US" sz="800" baseline="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80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 0.006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4322131"/>
                      </a:ext>
                    </a:extLst>
                  </a:tr>
                  <a:tr h="216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Self-attention (SA)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0.112* </a:t>
                          </a:r>
                          <a14:m>
                            <m:oMath xmlns:m="http://schemas.openxmlformats.org/officeDocument/2006/math">
                              <m:r>
                                <a:rPr lang="en-US" sz="80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 0.009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76541039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Contextual attention (CA)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0.110* </a:t>
                          </a:r>
                          <a14:m>
                            <m:oMath xmlns:m="http://schemas.openxmlformats.org/officeDocument/2006/math">
                              <m:r>
                                <a:rPr lang="en-US" sz="80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 0.007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25155536"/>
                      </a:ext>
                    </a:extLst>
                  </a:tr>
                  <a:tr h="4129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Multiscale convolutional attentive (MCA)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SMILES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0.109* </a:t>
                          </a:r>
                          <a14:m>
                            <m:oMath xmlns:m="http://schemas.openxmlformats.org/officeDocument/2006/math">
                              <m:r>
                                <a:rPr lang="en-US" sz="800" b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 0.009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3356673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MCA (prediction averaging)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SMILES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0.104**</a:t>
                          </a:r>
                          <a:r>
                            <a:rPr lang="en-US" sz="800" b="1" baseline="0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800" b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 0.005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3520177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C5C944C8-0D67-1E4B-8E9F-D2DBAD71477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46552473"/>
                  </p:ext>
                </p:extLst>
              </p:nvPr>
            </p:nvGraphicFramePr>
            <p:xfrm>
              <a:off x="219456" y="2065476"/>
              <a:ext cx="4411400" cy="2401452"/>
            </p:xfrm>
            <a:graphic>
              <a:graphicData uri="http://schemas.openxmlformats.org/drawingml/2006/table">
                <a:tbl>
                  <a:tblPr bandRow="1">
                    <a:tableStyleId>{AF606853-7671-496A-8E4F-DF71F8EC918B}</a:tableStyleId>
                  </a:tblPr>
                  <a:tblGrid>
                    <a:gridCol w="2094085">
                      <a:extLst>
                        <a:ext uri="{9D8B030D-6E8A-4147-A177-3AD203B41FA5}">
                          <a16:colId xmlns:a16="http://schemas.microsoft.com/office/drawing/2014/main" val="4244093406"/>
                        </a:ext>
                      </a:extLst>
                    </a:gridCol>
                    <a:gridCol w="914400">
                      <a:extLst>
                        <a:ext uri="{9D8B030D-6E8A-4147-A177-3AD203B41FA5}">
                          <a16:colId xmlns:a16="http://schemas.microsoft.com/office/drawing/2014/main" val="671223506"/>
                        </a:ext>
                      </a:extLst>
                    </a:gridCol>
                    <a:gridCol w="1402915">
                      <a:extLst>
                        <a:ext uri="{9D8B030D-6E8A-4147-A177-3AD203B41FA5}">
                          <a16:colId xmlns:a16="http://schemas.microsoft.com/office/drawing/2014/main" val="3582644331"/>
                        </a:ext>
                      </a:extLst>
                    </a:gridCol>
                  </a:tblGrid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Encoder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+mj-lt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+mj-lt"/>
                            </a:rPr>
                            <a:t>Drug structure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+mj-lt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3704" b="-60370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7008592"/>
                      </a:ext>
                    </a:extLst>
                  </a:tr>
                  <a:tr h="216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Deep baseline (DNN)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Fingerprints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164706" b="-8588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2359662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Bidirectional recurrent (bRNN)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195652" b="-5347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2875125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Stacked convolutional</a:t>
                          </a:r>
                        </a:p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(SCNN)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251852" b="-3555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4322131"/>
                      </a:ext>
                    </a:extLst>
                  </a:tr>
                  <a:tr h="216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Self-attention (SA)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558824" b="-46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76541039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Contextual attention (CA)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SMILES</a:t>
                          </a:r>
                          <a:endParaRPr lang="en-US" sz="800" b="0" i="0" dirty="0">
                            <a:solidFill>
                              <a:schemeClr val="bg1"/>
                            </a:solidFill>
                            <a:latin typeface="IBM Plex Sans" panose="020B0503050203000203" pitchFamily="34" charset="77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486957" b="-2434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25155536"/>
                      </a:ext>
                    </a:extLst>
                  </a:tr>
                  <a:tr h="4129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Multiscale convolutional attentive (MCA)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SMILES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409091" b="-696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73356673"/>
                      </a:ext>
                    </a:extLst>
                  </a:tr>
                  <a:tr h="2949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MCA (prediction averaging)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72513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800" b="1" dirty="0">
                              <a:solidFill>
                                <a:schemeClr val="bg1"/>
                              </a:solidFill>
                              <a:latin typeface="IBM Plex Sans" panose="020B0503050203000203" pitchFamily="34" charset="0"/>
                            </a:rPr>
                            <a:t>SMILES</a:t>
                          </a:r>
                          <a:endParaRPr lang="en-US" sz="800" b="1" i="0" dirty="0">
                            <a:solidFill>
                              <a:schemeClr val="bg1"/>
                            </a:solidFill>
                            <a:latin typeface="IBM Plex Sans" panose="020B05030502030002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CH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14414" t="-7304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3520177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0763E59-0424-A148-9B12-B77707F58EBF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5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5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7463FBF4-1FC8-7B48-9BCD-CB888FAAE1DD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49557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201168"/>
            <a:ext cx="4598922" cy="804672"/>
          </a:xfrm>
        </p:spPr>
        <p:txBody>
          <a:bodyPr/>
          <a:lstStyle/>
          <a:p>
            <a:r>
              <a:rPr lang="en-US" dirty="0"/>
              <a:t>PaccMann - compound 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DA3FBA-3397-E74C-8199-05B94ACEB114}"/>
              </a:ext>
            </a:extLst>
          </p:cNvPr>
          <p:cNvSpPr/>
          <p:nvPr/>
        </p:nvSpPr>
        <p:spPr>
          <a:xfrm>
            <a:off x="228666" y="2202418"/>
            <a:ext cx="446029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PaccMann identifies relevant structural elements for efficacy prediction (significant correlation with Tanimoto similarity)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E6E0AC-C323-624F-BBC3-E131245D24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9" r="50761" b="81809"/>
          <a:stretch/>
        </p:blipFill>
        <p:spPr>
          <a:xfrm>
            <a:off x="4572000" y="867490"/>
            <a:ext cx="3600000" cy="17042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9229D2-5734-F841-B8A6-69404FB55C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1" t="1525" b="82264"/>
          <a:stretch/>
        </p:blipFill>
        <p:spPr>
          <a:xfrm>
            <a:off x="4572000" y="3193007"/>
            <a:ext cx="3600000" cy="159489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C67EAAC-7D4F-C84C-A3D3-7C10C0793120}"/>
              </a:ext>
            </a:extLst>
          </p:cNvPr>
          <p:cNvGrpSpPr/>
          <p:nvPr/>
        </p:nvGrpSpPr>
        <p:grpSpPr>
          <a:xfrm>
            <a:off x="8407567" y="201168"/>
            <a:ext cx="502061" cy="1633498"/>
            <a:chOff x="1427157" y="1755001"/>
            <a:chExt cx="502061" cy="163349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F47676B-246E-D446-9946-2AC7F4CEA3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4367" t="32344" r="2060" b="46667"/>
            <a:stretch/>
          </p:blipFill>
          <p:spPr>
            <a:xfrm>
              <a:off x="1615906" y="2032000"/>
              <a:ext cx="136526" cy="10795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B79761B-FD4F-8640-98EF-11FE453415AE}"/>
                </a:ext>
              </a:extLst>
            </p:cNvPr>
            <p:cNvSpPr txBox="1"/>
            <p:nvPr/>
          </p:nvSpPr>
          <p:spPr>
            <a:xfrm>
              <a:off x="1450771" y="3111500"/>
              <a:ext cx="466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Low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8106B0-770E-E140-B872-D38355CB4D3E}"/>
                </a:ext>
              </a:extLst>
            </p:cNvPr>
            <p:cNvSpPr txBox="1"/>
            <p:nvPr/>
          </p:nvSpPr>
          <p:spPr>
            <a:xfrm>
              <a:off x="1427157" y="1755001"/>
              <a:ext cx="5020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High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809F31C-2A1D-A747-806F-796EAFC0DDE8}"/>
              </a:ext>
            </a:extLst>
          </p:cNvPr>
          <p:cNvSpPr/>
          <p:nvPr/>
        </p:nvSpPr>
        <p:spPr>
          <a:xfrm>
            <a:off x="5637130" y="891243"/>
            <a:ext cx="11394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Masitinib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985DFC-0517-3847-813C-92DA07E45B03}"/>
              </a:ext>
            </a:extLst>
          </p:cNvPr>
          <p:cNvSpPr/>
          <p:nvPr/>
        </p:nvSpPr>
        <p:spPr>
          <a:xfrm>
            <a:off x="5643792" y="3193007"/>
            <a:ext cx="11394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Imatinib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A61343-86BC-394D-9BA3-9EC5A26B4E19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4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4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4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4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4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4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4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  <p:sp>
        <p:nvSpPr>
          <p:cNvPr id="22" name="Footer Placeholder">
            <a:extLst>
              <a:ext uri="{FF2B5EF4-FFF2-40B4-BE49-F238E27FC236}">
                <a16:creationId xmlns:a16="http://schemas.microsoft.com/office/drawing/2014/main" id="{1D3D397E-325F-8A48-8645-E0CE6CF12357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284723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B169541-FABF-3744-9236-B6CE42662FC8}"/>
              </a:ext>
            </a:extLst>
          </p:cNvPr>
          <p:cNvGrpSpPr/>
          <p:nvPr/>
        </p:nvGrpSpPr>
        <p:grpSpPr>
          <a:xfrm>
            <a:off x="3737437" y="264776"/>
            <a:ext cx="5289626" cy="4516266"/>
            <a:chOff x="3737437" y="264776"/>
            <a:chExt cx="5289626" cy="451626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452DBD5-4B73-5E42-95FB-2D14A8B918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119" r="8191" b="-1"/>
            <a:stretch/>
          </p:blipFill>
          <p:spPr>
            <a:xfrm>
              <a:off x="3737437" y="521510"/>
              <a:ext cx="5020790" cy="425953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8E66545-DE89-264A-B2CE-D908D5159795}"/>
                </a:ext>
              </a:extLst>
            </p:cNvPr>
            <p:cNvSpPr/>
            <p:nvPr/>
          </p:nvSpPr>
          <p:spPr bwMode="auto">
            <a:xfrm>
              <a:off x="8489391" y="450937"/>
              <a:ext cx="537672" cy="243232"/>
            </a:xfrm>
            <a:prstGeom prst="rect">
              <a:avLst/>
            </a:prstGeom>
            <a:solidFill>
              <a:srgbClr val="000000"/>
            </a:solidFill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36000" tIns="36000" rIns="36000" bIns="360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rgbClr val="191919"/>
                </a:solidFill>
                <a:effectLst/>
                <a:latin typeface="HelvNeue Light for IBM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387B992-8617-7A45-A010-DCA3C859DA18}"/>
                </a:ext>
              </a:extLst>
            </p:cNvPr>
            <p:cNvSpPr/>
            <p:nvPr/>
          </p:nvSpPr>
          <p:spPr>
            <a:xfrm>
              <a:off x="5904695" y="264776"/>
              <a:ext cx="113947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MEG-01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PaccMann - gene attention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CD8444-F82A-AF4E-ADEE-35F7D420F7E4}"/>
              </a:ext>
            </a:extLst>
          </p:cNvPr>
          <p:cNvGrpSpPr/>
          <p:nvPr/>
        </p:nvGrpSpPr>
        <p:grpSpPr>
          <a:xfrm>
            <a:off x="8407567" y="201168"/>
            <a:ext cx="502061" cy="1633498"/>
            <a:chOff x="1427157" y="1755001"/>
            <a:chExt cx="502061" cy="163349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F6F0F5B-FD83-1941-8F5C-5A30506B8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4367" t="32344" r="2060" b="46667"/>
            <a:stretch/>
          </p:blipFill>
          <p:spPr>
            <a:xfrm>
              <a:off x="1615906" y="2032000"/>
              <a:ext cx="136526" cy="10795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0552E90-09CD-E846-B165-71DF93D71629}"/>
                </a:ext>
              </a:extLst>
            </p:cNvPr>
            <p:cNvSpPr txBox="1"/>
            <p:nvPr/>
          </p:nvSpPr>
          <p:spPr>
            <a:xfrm>
              <a:off x="1450771" y="3111500"/>
              <a:ext cx="466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Low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5EF9FBA-BD08-F64E-8778-D1F871C3BA68}"/>
                </a:ext>
              </a:extLst>
            </p:cNvPr>
            <p:cNvSpPr txBox="1"/>
            <p:nvPr/>
          </p:nvSpPr>
          <p:spPr>
            <a:xfrm>
              <a:off x="1427157" y="1755001"/>
              <a:ext cx="5020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High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0877AFD7-2163-614F-A94B-FF68D190BF5E}"/>
              </a:ext>
            </a:extLst>
          </p:cNvPr>
          <p:cNvSpPr/>
          <p:nvPr/>
        </p:nvSpPr>
        <p:spPr>
          <a:xfrm>
            <a:off x="228666" y="2202418"/>
            <a:ext cx="415589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PaccMann highlights relevant genes for efficacy prediction (significant enrichment of Apoptosis/cell death pathway)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DDBD3B-9CD2-1345-9529-C8A558EF60F8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5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5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5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5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  <p:sp>
        <p:nvSpPr>
          <p:cNvPr id="19" name="Footer Placeholder">
            <a:extLst>
              <a:ext uri="{FF2B5EF4-FFF2-40B4-BE49-F238E27FC236}">
                <a16:creationId xmlns:a16="http://schemas.microsoft.com/office/drawing/2014/main" id="{7B04BD7B-D3A1-5A44-A2D1-5FFB6746B4A8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747806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AA5-6B80-9B4B-856C-23F38A654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PaccMann - availability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D7EB52-6302-3F45-9AC1-BF97E03EC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0831DD-98C7-1048-9758-26629C710F1C}"/>
              </a:ext>
            </a:extLst>
          </p:cNvPr>
          <p:cNvGrpSpPr/>
          <p:nvPr/>
        </p:nvGrpSpPr>
        <p:grpSpPr>
          <a:xfrm>
            <a:off x="5175517" y="892843"/>
            <a:ext cx="2642070" cy="528697"/>
            <a:chOff x="5067026" y="976344"/>
            <a:chExt cx="2642070" cy="52869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98C7B8-AEAF-FF4A-8BCC-918B64FC78D1}"/>
                </a:ext>
              </a:extLst>
            </p:cNvPr>
            <p:cNvSpPr txBox="1"/>
            <p:nvPr/>
          </p:nvSpPr>
          <p:spPr>
            <a:xfrm>
              <a:off x="5862918" y="976344"/>
              <a:ext cx="10502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IBM </a:t>
              </a:r>
              <a:r>
                <a:rPr lang="en-US" sz="1400" b="1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Cloud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E84ED6-E5D2-F742-8036-F537C41B7DD5}"/>
                </a:ext>
              </a:extLst>
            </p:cNvPr>
            <p:cNvSpPr txBox="1"/>
            <p:nvPr/>
          </p:nvSpPr>
          <p:spPr>
            <a:xfrm>
              <a:off x="5067026" y="1197264"/>
              <a:ext cx="26420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  <a:hlinkClick r:id="rId3"/>
                </a:rPr>
                <a:t>https://ibm.biz/paccmann-aas</a:t>
              </a:r>
              <a:endPara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1A0844-DAF8-C34E-B1C2-265412A313FB}"/>
              </a:ext>
            </a:extLst>
          </p:cNvPr>
          <p:cNvGrpSpPr/>
          <p:nvPr/>
        </p:nvGrpSpPr>
        <p:grpSpPr>
          <a:xfrm>
            <a:off x="5005599" y="2229001"/>
            <a:ext cx="2981907" cy="529796"/>
            <a:chOff x="4897107" y="1941216"/>
            <a:chExt cx="2981907" cy="5297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8731DA-20EE-AB45-8EEA-ED2C81BFA19D}"/>
                </a:ext>
              </a:extLst>
            </p:cNvPr>
            <p:cNvSpPr txBox="1"/>
            <p:nvPr/>
          </p:nvSpPr>
          <p:spPr>
            <a:xfrm>
              <a:off x="6006851" y="1941216"/>
              <a:ext cx="7809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GitHub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0997B3D-8600-114A-A51D-668E3F772B5A}"/>
                </a:ext>
              </a:extLst>
            </p:cNvPr>
            <p:cNvSpPr txBox="1"/>
            <p:nvPr/>
          </p:nvSpPr>
          <p:spPr>
            <a:xfrm>
              <a:off x="4897107" y="2163235"/>
              <a:ext cx="29819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  <a:hlinkClick r:id="rId4"/>
                </a:rPr>
                <a:t>PaccMann/paccmann_predictor_tf</a:t>
              </a:r>
              <a:endPara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5998B2-C369-D240-98A6-F9E1615388EF}"/>
              </a:ext>
            </a:extLst>
          </p:cNvPr>
          <p:cNvGrpSpPr/>
          <p:nvPr/>
        </p:nvGrpSpPr>
        <p:grpSpPr>
          <a:xfrm>
            <a:off x="5182588" y="3566259"/>
            <a:ext cx="2720617" cy="520653"/>
            <a:chOff x="5064816" y="991532"/>
            <a:chExt cx="2720617" cy="52065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72D9CA-A4A1-BE41-AF56-BF7CA71D372F}"/>
                </a:ext>
              </a:extLst>
            </p:cNvPr>
            <p:cNvSpPr txBox="1"/>
            <p:nvPr/>
          </p:nvSpPr>
          <p:spPr>
            <a:xfrm>
              <a:off x="6108177" y="991532"/>
              <a:ext cx="5597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</a:rPr>
                <a:t>Data</a:t>
              </a:r>
              <a:endParaRPr lang="en-US" sz="1400" b="1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AC54E4-D8A0-5A42-8A7C-02B6B14D8864}"/>
                </a:ext>
              </a:extLst>
            </p:cNvPr>
            <p:cNvSpPr txBox="1"/>
            <p:nvPr/>
          </p:nvSpPr>
          <p:spPr>
            <a:xfrm>
              <a:off x="5064816" y="1204408"/>
              <a:ext cx="27206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IBM Plex Sans" charset="0"/>
                  <a:ea typeface="IBM Plex Sans" charset="0"/>
                  <a:cs typeface="IBM Plex Sans" charset="0"/>
                  <a:hlinkClick r:id="rId5"/>
                </a:rPr>
                <a:t>https://ibm.biz/paccmann-data</a:t>
              </a:r>
              <a:endPara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FCFF45-8A45-C94B-AB43-DF6099AC1A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494" y="1421540"/>
            <a:ext cx="2199448" cy="219944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CB27C1-185B-4A44-B00E-C36B80A1985E}"/>
              </a:ext>
            </a:extLst>
          </p:cNvPr>
          <p:cNvSpPr/>
          <p:nvPr/>
        </p:nvSpPr>
        <p:spPr>
          <a:xfrm>
            <a:off x="3970973" y="4715916"/>
            <a:ext cx="49443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800" b="1" dirty="0">
              <a:solidFill>
                <a:schemeClr val="bg1"/>
              </a:solidFill>
            </a:endParaRPr>
          </a:p>
          <a:p>
            <a:r>
              <a:rPr lang="en-GB" sz="800" dirty="0">
                <a:solidFill>
                  <a:schemeClr val="bg1"/>
                </a:solidFill>
                <a:hlinkClick r:id="rId7"/>
              </a:rPr>
              <a:t>Manica M. et al., </a:t>
            </a:r>
            <a:r>
              <a:rPr lang="en-GB" sz="800" i="1" dirty="0">
                <a:solidFill>
                  <a:schemeClr val="bg1"/>
                </a:solidFill>
                <a:hlinkClick r:id="rId7"/>
              </a:rPr>
              <a:t>Molecular Pharmaceutics</a:t>
            </a:r>
            <a:r>
              <a:rPr lang="en-GB" sz="800" dirty="0">
                <a:solidFill>
                  <a:schemeClr val="bg1"/>
                </a:solidFill>
                <a:hlinkClick r:id="rId7"/>
              </a:rPr>
              <a:t> </a:t>
            </a:r>
            <a:r>
              <a:rPr lang="en-GB" sz="800" b="1" dirty="0">
                <a:solidFill>
                  <a:schemeClr val="bg1"/>
                </a:solidFill>
                <a:hlinkClick r:id="rId7"/>
              </a:rPr>
              <a:t>2019</a:t>
            </a:r>
            <a:r>
              <a:rPr lang="en-GB" sz="800" dirty="0">
                <a:solidFill>
                  <a:schemeClr val="bg1"/>
                </a:solidFill>
                <a:hlinkClick r:id="rId7"/>
              </a:rPr>
              <a:t> </a:t>
            </a:r>
            <a:r>
              <a:rPr lang="en-GB" sz="800" i="1" dirty="0">
                <a:solidFill>
                  <a:schemeClr val="bg1"/>
                </a:solidFill>
                <a:hlinkClick r:id="rId7"/>
              </a:rPr>
              <a:t>16</a:t>
            </a:r>
            <a:r>
              <a:rPr lang="en-GB" sz="800" dirty="0">
                <a:solidFill>
                  <a:schemeClr val="bg1"/>
                </a:solidFill>
                <a:hlinkClick r:id="rId7"/>
              </a:rPr>
              <a:t> (12) DOI: 10.1021/acs.molpharmaceut.9b00520</a:t>
            </a:r>
            <a:endParaRPr lang="en-CH" sz="800" dirty="0">
              <a:solidFill>
                <a:schemeClr val="bg1"/>
              </a:solidFill>
            </a:endParaRPr>
          </a:p>
        </p:txBody>
      </p:sp>
      <p:sp>
        <p:nvSpPr>
          <p:cNvPr id="23" name="Footer Placeholder">
            <a:extLst>
              <a:ext uri="{FF2B5EF4-FFF2-40B4-BE49-F238E27FC236}">
                <a16:creationId xmlns:a16="http://schemas.microsoft.com/office/drawing/2014/main" id="{38FEBBEC-C605-6248-8C1B-199D73041572}"/>
              </a:ext>
            </a:extLst>
          </p:cNvPr>
          <p:cNvSpPr txBox="1">
            <a:spLocks/>
          </p:cNvSpPr>
          <p:nvPr/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en-US"/>
            </a:defPPr>
            <a:lvl1pPr marL="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91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983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974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966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957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949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940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932" algn="l" defTabSz="6859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</a:rPr>
              <a:t>Interpretability for deep learning / © 2020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398314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"/>
          <p:cNvSpPr>
            <a:spLocks noGrp="1"/>
          </p:cNvSpPr>
          <p:nvPr>
            <p:ph type="ftr" sz="quarter" idx="10"/>
          </p:nvPr>
        </p:nvSpPr>
        <p:spPr>
          <a:xfrm>
            <a:off x="228666" y="4787900"/>
            <a:ext cx="4114735" cy="166687"/>
          </a:xfrm>
        </p:spPr>
        <p:txBody>
          <a:bodyPr/>
          <a:lstStyle/>
          <a:p>
            <a:r>
              <a:rPr lang="en-US" dirty="0"/>
              <a:t>Interpretability for deep learning / © 2020 IBM Corporation</a:t>
            </a:r>
          </a:p>
        </p:txBody>
      </p:sp>
      <p:sp>
        <p:nvSpPr>
          <p:cNvPr id="6" name="Title" hidden="1">
            <a:extLst>
              <a:ext uri="{FF2B5EF4-FFF2-40B4-BE49-F238E27FC236}">
                <a16:creationId xmlns:a16="http://schemas.microsoft.com/office/drawing/2014/main" id="{74D31D2A-E2F6-714A-8453-DF259CF5A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613"/>
            <a:ext cx="4143375" cy="4294187"/>
          </a:xfrm>
        </p:spPr>
        <p:txBody>
          <a:bodyPr/>
          <a:lstStyle/>
          <a:p>
            <a:r>
              <a:rPr lang="en-US" dirty="0"/>
              <a:t>IBM sign-off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535509-9158-2548-B0A0-EDEDF630B8DB}"/>
              </a:ext>
            </a:extLst>
          </p:cNvPr>
          <p:cNvSpPr txBox="1"/>
          <p:nvPr/>
        </p:nvSpPr>
        <p:spPr>
          <a:xfrm>
            <a:off x="2402681" y="2156251"/>
            <a:ext cx="433863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IBM Plex Sans"/>
                <a:ea typeface="IBM Plex Sans" charset="0"/>
                <a:cs typeface="IBM Plex Sans" charset="0"/>
              </a:rPr>
              <a:t>IBM</a:t>
            </a:r>
            <a:r>
              <a:rPr lang="en-US" sz="4800" b="1" dirty="0">
                <a:solidFill>
                  <a:schemeClr val="bg1"/>
                </a:solidFill>
                <a:latin typeface="IBM Plex Sans"/>
                <a:ea typeface="IBM Plex Sans" charset="0"/>
                <a:cs typeface="IBM Plex Sans" charset="0"/>
              </a:rPr>
              <a:t> Research</a:t>
            </a:r>
          </a:p>
        </p:txBody>
      </p:sp>
    </p:spTree>
    <p:extLst>
      <p:ext uri="{BB962C8B-B14F-4D97-AF65-F5344CB8AC3E}">
        <p14:creationId xmlns:p14="http://schemas.microsoft.com/office/powerpoint/2010/main" val="813467495"/>
      </p:ext>
    </p:extLst>
  </p:cSld>
  <p:clrMapOvr>
    <a:masterClrMapping/>
  </p:clrMapOvr>
</p:sld>
</file>

<file path=ppt/theme/theme1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8_V01_Plex" id="{A4C6F3BD-6175-484F-BA10-D41872515953}" vid="{1FFC9E41-D0F7-5A44-849D-97FDF3E4C710}"/>
    </a:ext>
  </a:extLst>
</a:theme>
</file>

<file path=ppt/theme/theme2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3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BxD 2018 black background</Template>
  <TotalTime>222</TotalTime>
  <Words>477</Words>
  <Application>Microsoft Macintosh PowerPoint</Application>
  <PresentationFormat>On-screen Show (16:9)</PresentationFormat>
  <Paragraphs>97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.AppleSystemUIFont</vt:lpstr>
      <vt:lpstr>Arial</vt:lpstr>
      <vt:lpstr>Calibri</vt:lpstr>
      <vt:lpstr>Cambria Math</vt:lpstr>
      <vt:lpstr>HelvNeue Light for IBM</vt:lpstr>
      <vt:lpstr>IBM Plex Sans</vt:lpstr>
      <vt:lpstr>IBM Plex Sans Light</vt:lpstr>
      <vt:lpstr>Wingdings</vt:lpstr>
      <vt:lpstr>IBM BxD 2018 black background</vt:lpstr>
      <vt:lpstr>PowerPoint Presentation</vt:lpstr>
      <vt:lpstr>Drug sensitivity prediction</vt:lpstr>
      <vt:lpstr>PaccMann - model architecture</vt:lpstr>
      <vt:lpstr>PaccMann - benchmarking</vt:lpstr>
      <vt:lpstr>PaccMann - compound attention</vt:lpstr>
      <vt:lpstr>PaccMann - gene attention</vt:lpstr>
      <vt:lpstr>PaccMann - availability</vt:lpstr>
      <vt:lpstr>IBM sign-off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Matteo Manica</cp:lastModifiedBy>
  <cp:revision>24</cp:revision>
  <cp:lastPrinted>2017-11-06T21:50:47Z</cp:lastPrinted>
  <dcterms:created xsi:type="dcterms:W3CDTF">2019-06-10T13:10:09Z</dcterms:created>
  <dcterms:modified xsi:type="dcterms:W3CDTF">2020-01-22T18:32:37Z</dcterms:modified>
</cp:coreProperties>
</file>

<file path=docProps/thumbnail.jpeg>
</file>